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3" r:id="rId4"/>
    <p:sldId id="275" r:id="rId5"/>
    <p:sldId id="299" r:id="rId6"/>
    <p:sldId id="300" r:id="rId7"/>
    <p:sldId id="301" r:id="rId8"/>
    <p:sldId id="283" r:id="rId9"/>
    <p:sldId id="284" r:id="rId10"/>
    <p:sldId id="286" r:id="rId11"/>
    <p:sldId id="333" r:id="rId12"/>
    <p:sldId id="327" r:id="rId13"/>
    <p:sldId id="329" r:id="rId14"/>
    <p:sldId id="328" r:id="rId15"/>
    <p:sldId id="33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1343B6-F488-408D-B86C-EE8BC4306CE2}" type="datetimeFigureOut">
              <a:rPr lang="en-GB" smtClean="0"/>
              <a:t>17/10/2019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3EB19F6-CBFA-484B-A90A-4A3E3DCCB9BB}" type="slidenum">
              <a:rPr lang="en-GB" smtClean="0"/>
              <a:t>‹#›</a:t>
            </a:fld>
            <a:endParaRPr lang="en-GB"/>
          </a:p>
        </p:txBody>
      </p:sp>
    </p:spTree>
    <p:extLst>
      <p:ext uri="{BB962C8B-B14F-4D97-AF65-F5344CB8AC3E}">
        <p14:creationId xmlns:p14="http://schemas.microsoft.com/office/powerpoint/2010/main" val="57444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246096-0D5F-4077-890F-F466631867A3}" type="datetimeFigureOut">
              <a:rPr lang="en-GB" smtClean="0"/>
              <a:t>17/10/2019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BE1020-5C2A-4C12-867F-65605470231A}" type="slidenum">
              <a:rPr lang="en-GB" smtClean="0"/>
              <a:t>‹#›</a:t>
            </a:fld>
            <a:endParaRPr lang="en-GB"/>
          </a:p>
        </p:txBody>
      </p:sp>
    </p:spTree>
    <p:extLst>
      <p:ext uri="{BB962C8B-B14F-4D97-AF65-F5344CB8AC3E}">
        <p14:creationId xmlns:p14="http://schemas.microsoft.com/office/powerpoint/2010/main" val="348213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2AE82A-19D0-4F26-AF80-39B178DEC0D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49233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2AE82A-19D0-4F26-AF80-39B178DEC0D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160405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2AE82A-19D0-4F26-AF80-39B178DEC0D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12626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2AE82A-19D0-4F26-AF80-39B178DEC0D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4506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AE82A-19D0-4F26-AF80-39B178DEC0D1}"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274052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2AE82A-19D0-4F26-AF80-39B178DEC0D1}"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24975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2AE82A-19D0-4F26-AF80-39B178DEC0D1}" type="datetimeFigureOut">
              <a:rPr lang="en-GB" smtClean="0"/>
              <a:t>17/10/2019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5116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2AE82A-19D0-4F26-AF80-39B178DEC0D1}" type="datetimeFigureOut">
              <a:rPr lang="en-GB" smtClean="0"/>
              <a:t>17/10/2019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102765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AE82A-19D0-4F26-AF80-39B178DEC0D1}" type="datetimeFigureOut">
              <a:rPr lang="en-GB" smtClean="0"/>
              <a:t>17/10/2019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126381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AE82A-19D0-4F26-AF80-39B178DEC0D1}"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364239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AE82A-19D0-4F26-AF80-39B178DEC0D1}"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20670F-6D7F-4CC2-950A-9D1DF37B33EE}" type="slidenum">
              <a:rPr lang="en-GB" smtClean="0"/>
              <a:t>‹#›</a:t>
            </a:fld>
            <a:endParaRPr lang="en-GB"/>
          </a:p>
        </p:txBody>
      </p:sp>
    </p:spTree>
    <p:extLst>
      <p:ext uri="{BB962C8B-B14F-4D97-AF65-F5344CB8AC3E}">
        <p14:creationId xmlns:p14="http://schemas.microsoft.com/office/powerpoint/2010/main" val="148265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AE82A-19D0-4F26-AF80-39B178DEC0D1}" type="datetimeFigureOut">
              <a:rPr lang="en-GB" smtClean="0"/>
              <a:t>17/10/2019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70F-6D7F-4CC2-950A-9D1DF37B33EE}" type="slidenum">
              <a:rPr lang="en-GB" smtClean="0"/>
              <a:t>‹#›</a:t>
            </a:fld>
            <a:endParaRPr lang="en-GB"/>
          </a:p>
        </p:txBody>
      </p:sp>
    </p:spTree>
    <p:extLst>
      <p:ext uri="{BB962C8B-B14F-4D97-AF65-F5344CB8AC3E}">
        <p14:creationId xmlns:p14="http://schemas.microsoft.com/office/powerpoint/2010/main" val="315994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61573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t>Ancient Olympia</a:t>
            </a:r>
            <a:endParaRPr lang="en-GB" dirty="0"/>
          </a:p>
        </p:txBody>
      </p:sp>
      <p:pic>
        <p:nvPicPr>
          <p:cNvPr id="5" name="Picture 2" descr="J:\Logos\NcleUni.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168" y="3930258"/>
            <a:ext cx="3030012" cy="999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J:\Logos\HANCOCK_cmyk_col_po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2226" y="3602038"/>
            <a:ext cx="1510349" cy="16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0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65antiquities"/>
          <p:cNvPicPr>
            <a:picLocks noChangeAspect="1" noChangeArrowheads="1"/>
          </p:cNvPicPr>
          <p:nvPr/>
        </p:nvPicPr>
        <p:blipFill>
          <a:blip r:embed="rId2" cstate="print"/>
          <a:srcRect/>
          <a:stretch>
            <a:fillRect/>
          </a:stretch>
        </p:blipFill>
        <p:spPr bwMode="auto">
          <a:xfrm>
            <a:off x="358991" y="260647"/>
            <a:ext cx="2498010" cy="6339036"/>
          </a:xfrm>
          <a:prstGeom prst="rect">
            <a:avLst/>
          </a:prstGeom>
          <a:noFill/>
          <a:ln w="9525">
            <a:noFill/>
            <a:miter lim="800000"/>
            <a:headEnd/>
            <a:tailEnd/>
          </a:ln>
        </p:spPr>
      </p:pic>
      <p:pic>
        <p:nvPicPr>
          <p:cNvPr id="3" name="Content Placeholder 3" descr="IMG_1553.JPG"/>
          <p:cNvPicPr>
            <a:picLocks noChangeAspect="1"/>
          </p:cNvPicPr>
          <p:nvPr/>
        </p:nvPicPr>
        <p:blipFill>
          <a:blip r:embed="rId3" cstate="print"/>
          <a:stretch>
            <a:fillRect/>
          </a:stretch>
        </p:blipFill>
        <p:spPr>
          <a:xfrm rot="5400000">
            <a:off x="4542540" y="1120161"/>
            <a:ext cx="5526623" cy="4144967"/>
          </a:xfrm>
          <a:prstGeom prst="rect">
            <a:avLst/>
          </a:prstGeom>
        </p:spPr>
      </p:pic>
    </p:spTree>
    <p:extLst>
      <p:ext uri="{BB962C8B-B14F-4D97-AF65-F5344CB8AC3E}">
        <p14:creationId xmlns:p14="http://schemas.microsoft.com/office/powerpoint/2010/main" val="317458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19" y="1161535"/>
            <a:ext cx="3118250" cy="4419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772" y="1079157"/>
            <a:ext cx="6196559" cy="4387164"/>
          </a:xfrm>
          <a:prstGeom prst="rect">
            <a:avLst/>
          </a:prstGeom>
        </p:spPr>
      </p:pic>
    </p:spTree>
    <p:extLst>
      <p:ext uri="{BB962C8B-B14F-4D97-AF65-F5344CB8AC3E}">
        <p14:creationId xmlns:p14="http://schemas.microsoft.com/office/powerpoint/2010/main" val="76639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GB" dirty="0" smtClean="0"/>
              <a:t>Stadium</a:t>
            </a:r>
          </a:p>
        </p:txBody>
      </p:sp>
      <p:pic>
        <p:nvPicPr>
          <p:cNvPr id="25603" name="Picture 6" descr="entrance to stadiium"/>
          <p:cNvPicPr>
            <a:picLocks noGrp="1" noChangeAspect="1" noChangeArrowheads="1"/>
          </p:cNvPicPr>
          <p:nvPr>
            <p:ph sz="half" idx="4294967295"/>
          </p:nvPr>
        </p:nvPicPr>
        <p:blipFill>
          <a:blip r:embed="rId2" cstate="print"/>
          <a:srcRect/>
          <a:stretch>
            <a:fillRect/>
          </a:stretch>
        </p:blipFill>
        <p:spPr>
          <a:xfrm>
            <a:off x="711200" y="1646623"/>
            <a:ext cx="5276850" cy="3738177"/>
          </a:xfrm>
          <a:noFill/>
        </p:spPr>
      </p:pic>
      <p:pic>
        <p:nvPicPr>
          <p:cNvPr id="25604" name="Picture 7" descr="olympia-gr467[1]"/>
          <p:cNvPicPr>
            <a:picLocks noGrp="1" noChangeAspect="1" noChangeArrowheads="1"/>
          </p:cNvPicPr>
          <p:nvPr>
            <p:ph sz="half" idx="4294967295"/>
          </p:nvPr>
        </p:nvPicPr>
        <p:blipFill>
          <a:blip r:embed="rId3" cstate="print"/>
          <a:srcRect/>
          <a:stretch>
            <a:fillRect/>
          </a:stretch>
        </p:blipFill>
        <p:spPr>
          <a:xfrm>
            <a:off x="6024564" y="1646623"/>
            <a:ext cx="5588514" cy="3730241"/>
          </a:xfrm>
          <a:noFill/>
        </p:spPr>
      </p:pic>
    </p:spTree>
    <p:extLst>
      <p:ext uri="{BB962C8B-B14F-4D97-AF65-F5344CB8AC3E}">
        <p14:creationId xmlns:p14="http://schemas.microsoft.com/office/powerpoint/2010/main" val="3699058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idx="4294967295"/>
          </p:nvPr>
        </p:nvSpPr>
        <p:spPr/>
        <p:txBody>
          <a:bodyPr/>
          <a:lstStyle/>
          <a:p>
            <a:pPr eaLnBrk="1" hangingPunct="1"/>
            <a:r>
              <a:rPr lang="en-US" dirty="0" smtClean="0"/>
              <a:t>Judges’ Seats</a:t>
            </a:r>
          </a:p>
        </p:txBody>
      </p:sp>
      <p:pic>
        <p:nvPicPr>
          <p:cNvPr id="27651" name="Picture 6" descr="judges"/>
          <p:cNvPicPr>
            <a:picLocks noGrp="1" noChangeAspect="1" noChangeArrowheads="1"/>
          </p:cNvPicPr>
          <p:nvPr>
            <p:ph idx="4294967295"/>
          </p:nvPr>
        </p:nvPicPr>
        <p:blipFill>
          <a:blip r:embed="rId2" cstate="print"/>
          <a:srcRect/>
          <a:stretch>
            <a:fillRect/>
          </a:stretch>
        </p:blipFill>
        <p:spPr>
          <a:xfrm>
            <a:off x="495432" y="1785937"/>
            <a:ext cx="5581518" cy="3718935"/>
          </a:xfrm>
          <a:noFill/>
        </p:spPr>
      </p:pic>
      <p:pic>
        <p:nvPicPr>
          <p:cNvPr id="5" name="Picture 3" descr="C:\Users\nsaw2\Desktop\olympia\IMG_11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414"/>
          <a:stretch/>
        </p:blipFill>
        <p:spPr bwMode="auto">
          <a:xfrm>
            <a:off x="6168008" y="1785939"/>
            <a:ext cx="5670350" cy="371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16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idx="4294967295"/>
          </p:nvPr>
        </p:nvSpPr>
        <p:spPr/>
        <p:txBody>
          <a:bodyPr/>
          <a:lstStyle/>
          <a:p>
            <a:pPr eaLnBrk="1" hangingPunct="1"/>
            <a:r>
              <a:rPr lang="en-US" dirty="0" smtClean="0"/>
              <a:t>Starting Line</a:t>
            </a:r>
          </a:p>
        </p:txBody>
      </p:sp>
      <p:pic>
        <p:nvPicPr>
          <p:cNvPr id="26627" name="Picture 9" descr="Olympia_104"/>
          <p:cNvPicPr>
            <a:picLocks noGrp="1" noChangeAspect="1" noChangeArrowheads="1"/>
          </p:cNvPicPr>
          <p:nvPr>
            <p:ph sz="half" idx="4294967295"/>
          </p:nvPr>
        </p:nvPicPr>
        <p:blipFill>
          <a:blip r:embed="rId2" cstate="print"/>
          <a:srcRect/>
          <a:stretch>
            <a:fillRect/>
          </a:stretch>
        </p:blipFill>
        <p:spPr>
          <a:xfrm>
            <a:off x="262153" y="2096655"/>
            <a:ext cx="5372679" cy="4029509"/>
          </a:xfrm>
          <a:noFill/>
        </p:spPr>
      </p:pic>
      <p:pic>
        <p:nvPicPr>
          <p:cNvPr id="26628" name="Picture 10" descr="startingblocks"/>
          <p:cNvPicPr>
            <a:picLocks noGrp="1" noChangeAspect="1" noChangeArrowheads="1"/>
          </p:cNvPicPr>
          <p:nvPr>
            <p:ph sz="half" idx="4294967295"/>
          </p:nvPr>
        </p:nvPicPr>
        <p:blipFill>
          <a:blip r:embed="rId3" cstate="print"/>
          <a:srcRect/>
          <a:stretch>
            <a:fillRect/>
          </a:stretch>
        </p:blipFill>
        <p:spPr>
          <a:xfrm flipH="1">
            <a:off x="6439046" y="1848427"/>
            <a:ext cx="3595687" cy="4525963"/>
          </a:xfrm>
          <a:noFill/>
        </p:spPr>
      </p:pic>
    </p:spTree>
    <p:extLst>
      <p:ext uri="{BB962C8B-B14F-4D97-AF65-F5344CB8AC3E}">
        <p14:creationId xmlns:p14="http://schemas.microsoft.com/office/powerpoint/2010/main" val="2903480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GB" dirty="0" smtClean="0"/>
              <a:t>Hippodrome</a:t>
            </a:r>
          </a:p>
        </p:txBody>
      </p:sp>
      <p:pic>
        <p:nvPicPr>
          <p:cNvPr id="31747" name="Picture 5" descr="hippodrome2.jpg"/>
          <p:cNvPicPr>
            <a:picLocks noChangeAspect="1"/>
          </p:cNvPicPr>
          <p:nvPr/>
        </p:nvPicPr>
        <p:blipFill>
          <a:blip r:embed="rId2" cstate="print"/>
          <a:srcRect/>
          <a:stretch>
            <a:fillRect/>
          </a:stretch>
        </p:blipFill>
        <p:spPr bwMode="auto">
          <a:xfrm>
            <a:off x="2524126" y="1428751"/>
            <a:ext cx="6500813" cy="5021263"/>
          </a:xfrm>
          <a:prstGeom prst="rect">
            <a:avLst/>
          </a:prstGeom>
          <a:noFill/>
          <a:ln w="9525">
            <a:noFill/>
            <a:miter lim="800000"/>
            <a:headEnd/>
            <a:tailEnd/>
          </a:ln>
        </p:spPr>
      </p:pic>
      <p:sp>
        <p:nvSpPr>
          <p:cNvPr id="2" name="Rectangle 1"/>
          <p:cNvSpPr/>
          <p:nvPr/>
        </p:nvSpPr>
        <p:spPr>
          <a:xfrm>
            <a:off x="6301946" y="3781168"/>
            <a:ext cx="4176584" cy="2866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5280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43682" y="68700"/>
            <a:ext cx="10515600" cy="1325563"/>
          </a:xfrm>
        </p:spPr>
        <p:txBody>
          <a:bodyPr/>
          <a:lstStyle/>
          <a:p>
            <a:pPr eaLnBrk="1" hangingPunct="1"/>
            <a:r>
              <a:rPr lang="en-GB" dirty="0" smtClean="0"/>
              <a:t>Sanctuary of Zeus at Olympia</a:t>
            </a:r>
          </a:p>
        </p:txBody>
      </p:sp>
      <p:pic>
        <p:nvPicPr>
          <p:cNvPr id="3075" name="Picture 5" descr="Arch"/>
          <p:cNvPicPr>
            <a:picLocks noGrp="1" noChangeAspect="1" noChangeArrowheads="1"/>
          </p:cNvPicPr>
          <p:nvPr>
            <p:ph idx="4294967295"/>
          </p:nvPr>
        </p:nvPicPr>
        <p:blipFill>
          <a:blip r:embed="rId2" cstate="print"/>
          <a:srcRect/>
          <a:stretch>
            <a:fillRect/>
          </a:stretch>
        </p:blipFill>
        <p:spPr>
          <a:xfrm>
            <a:off x="243682" y="1394263"/>
            <a:ext cx="5924550" cy="3938588"/>
          </a:xfrm>
          <a:noFill/>
        </p:spPr>
      </p:pic>
      <p:sp>
        <p:nvSpPr>
          <p:cNvPr id="3077" name="Text Box 10"/>
          <p:cNvSpPr txBox="1">
            <a:spLocks noChangeArrowheads="1"/>
          </p:cNvSpPr>
          <p:nvPr/>
        </p:nvSpPr>
        <p:spPr bwMode="auto">
          <a:xfrm>
            <a:off x="309091" y="5693570"/>
            <a:ext cx="11508923" cy="461665"/>
          </a:xfrm>
          <a:prstGeom prst="rect">
            <a:avLst/>
          </a:prstGeom>
          <a:noFill/>
          <a:ln w="9525">
            <a:noFill/>
            <a:miter lim="800000"/>
            <a:headEnd/>
            <a:tailEnd/>
          </a:ln>
        </p:spPr>
        <p:txBody>
          <a:bodyPr wrap="square">
            <a:spAutoFit/>
          </a:bodyPr>
          <a:lstStyle/>
          <a:p>
            <a:pPr>
              <a:spcBef>
                <a:spcPct val="50000"/>
              </a:spcBef>
            </a:pPr>
            <a:r>
              <a:rPr lang="en-GB" sz="2400" dirty="0"/>
              <a:t>Panhellenic Sanctuary		</a:t>
            </a:r>
            <a:r>
              <a:rPr lang="en-GB" sz="2400" dirty="0" smtClean="0"/>
              <a:t>				Panhellenic </a:t>
            </a:r>
            <a:r>
              <a:rPr lang="en-GB" sz="2400" dirty="0"/>
              <a:t>= all Greeks</a:t>
            </a:r>
          </a:p>
        </p:txBody>
      </p:sp>
      <p:pic>
        <p:nvPicPr>
          <p:cNvPr id="6" name="Picture 4" descr="map"/>
          <p:cNvPicPr>
            <a:picLocks noChangeAspect="1" noChangeArrowheads="1"/>
          </p:cNvPicPr>
          <p:nvPr/>
        </p:nvPicPr>
        <p:blipFill>
          <a:blip r:embed="rId3" cstate="print"/>
          <a:srcRect/>
          <a:stretch>
            <a:fillRect/>
          </a:stretch>
        </p:blipFill>
        <p:spPr bwMode="auto">
          <a:xfrm>
            <a:off x="7290486" y="1326012"/>
            <a:ext cx="4527528" cy="4006839"/>
          </a:xfrm>
          <a:prstGeom prst="rect">
            <a:avLst/>
          </a:prstGeom>
          <a:noFill/>
          <a:ln w="9525">
            <a:noFill/>
            <a:miter lim="800000"/>
            <a:headEnd/>
            <a:tailEnd/>
          </a:ln>
        </p:spPr>
      </p:pic>
    </p:spTree>
    <p:extLst>
      <p:ext uri="{BB962C8B-B14F-4D97-AF65-F5344CB8AC3E}">
        <p14:creationId xmlns:p14="http://schemas.microsoft.com/office/powerpoint/2010/main" val="3348538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olympia_googleEarth"/>
          <p:cNvPicPr>
            <a:picLocks noChangeAspect="1" noChangeArrowheads="1"/>
          </p:cNvPicPr>
          <p:nvPr/>
        </p:nvPicPr>
        <p:blipFill rotWithShape="1">
          <a:blip r:embed="rId2" cstate="print"/>
          <a:srcRect b="23033"/>
          <a:stretch/>
        </p:blipFill>
        <p:spPr bwMode="auto">
          <a:xfrm>
            <a:off x="247135" y="1456487"/>
            <a:ext cx="5577897" cy="3274541"/>
          </a:xfrm>
          <a:prstGeom prst="rect">
            <a:avLst/>
          </a:prstGeom>
          <a:noFill/>
          <a:ln w="9525">
            <a:noFill/>
            <a:miter lim="800000"/>
            <a:headEnd/>
            <a:tailEnd/>
          </a:ln>
        </p:spPr>
      </p:pic>
      <p:pic>
        <p:nvPicPr>
          <p:cNvPr id="3" name="Picture 6" descr="siteplan"/>
          <p:cNvPicPr>
            <a:picLocks noChangeAspect="1" noChangeArrowheads="1"/>
          </p:cNvPicPr>
          <p:nvPr/>
        </p:nvPicPr>
        <p:blipFill>
          <a:blip r:embed="rId3" cstate="print"/>
          <a:srcRect/>
          <a:stretch>
            <a:fillRect/>
          </a:stretch>
        </p:blipFill>
        <p:spPr bwMode="auto">
          <a:xfrm>
            <a:off x="6391969" y="1456487"/>
            <a:ext cx="4617902" cy="3355098"/>
          </a:xfrm>
          <a:prstGeom prst="rect">
            <a:avLst/>
          </a:prstGeom>
          <a:noFill/>
          <a:ln w="9525">
            <a:noFill/>
            <a:miter lim="800000"/>
            <a:headEnd/>
            <a:tailEnd/>
          </a:ln>
        </p:spPr>
      </p:pic>
      <p:sp>
        <p:nvSpPr>
          <p:cNvPr id="2" name="Rectangle 1"/>
          <p:cNvSpPr/>
          <p:nvPr/>
        </p:nvSpPr>
        <p:spPr>
          <a:xfrm>
            <a:off x="726313" y="468183"/>
            <a:ext cx="5007653" cy="769441"/>
          </a:xfrm>
          <a:prstGeom prst="rect">
            <a:avLst/>
          </a:prstGeom>
        </p:spPr>
        <p:txBody>
          <a:bodyPr wrap="none">
            <a:spAutoFit/>
          </a:bodyPr>
          <a:lstStyle/>
          <a:p>
            <a:r>
              <a:rPr lang="en-GB" sz="4400" dirty="0" smtClean="0">
                <a:latin typeface="+mj-lt"/>
              </a:rPr>
              <a:t>Plan of the Sanctuary</a:t>
            </a:r>
            <a:endParaRPr lang="en-GB" sz="4400" dirty="0">
              <a:latin typeface="+mj-lt"/>
            </a:endParaRPr>
          </a:p>
        </p:txBody>
      </p:sp>
      <p:sp>
        <p:nvSpPr>
          <p:cNvPr id="4" name="Rectangle 3"/>
          <p:cNvSpPr/>
          <p:nvPr/>
        </p:nvSpPr>
        <p:spPr>
          <a:xfrm>
            <a:off x="3789405" y="1837038"/>
            <a:ext cx="1829231" cy="83202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32454" y="3093757"/>
            <a:ext cx="889687" cy="53912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841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idx="4294967295"/>
          </p:nvPr>
        </p:nvSpPr>
        <p:spPr/>
        <p:txBody>
          <a:bodyPr/>
          <a:lstStyle/>
          <a:p>
            <a:pPr eaLnBrk="1" hangingPunct="1"/>
            <a:r>
              <a:rPr lang="en-GB" dirty="0" smtClean="0"/>
              <a:t>Temple of Zeus</a:t>
            </a:r>
          </a:p>
        </p:txBody>
      </p:sp>
      <p:pic>
        <p:nvPicPr>
          <p:cNvPr id="19460" name="Picture 8" descr="gal_grk_oly_temple[1]"/>
          <p:cNvPicPr>
            <a:picLocks noGrp="1" noChangeAspect="1" noChangeArrowheads="1"/>
          </p:cNvPicPr>
          <p:nvPr>
            <p:ph sz="half" idx="4294967295"/>
          </p:nvPr>
        </p:nvPicPr>
        <p:blipFill>
          <a:blip r:embed="rId2" cstate="print"/>
          <a:srcRect/>
          <a:stretch>
            <a:fillRect/>
          </a:stretch>
        </p:blipFill>
        <p:spPr>
          <a:xfrm>
            <a:off x="1426985" y="2028771"/>
            <a:ext cx="3804041" cy="3328536"/>
          </a:xfrm>
          <a:noFill/>
        </p:spPr>
      </p:pic>
      <p:pic>
        <p:nvPicPr>
          <p:cNvPr id="5" name="Picture 2" descr="C:\Users\nsaw2\Desktop\olympia\IMG_11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50" b="29550"/>
          <a:stretch/>
        </p:blipFill>
        <p:spPr bwMode="auto">
          <a:xfrm>
            <a:off x="5888305" y="364503"/>
            <a:ext cx="5465495" cy="3328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lympia_078"/>
          <p:cNvPicPr>
            <a:picLocks noChangeAspect="1" noChangeArrowheads="1"/>
          </p:cNvPicPr>
          <p:nvPr/>
        </p:nvPicPr>
        <p:blipFill>
          <a:blip r:embed="rId4" cstate="print"/>
          <a:srcRect/>
          <a:stretch>
            <a:fillRect/>
          </a:stretch>
        </p:blipFill>
        <p:spPr bwMode="auto">
          <a:xfrm>
            <a:off x="5888305" y="3992837"/>
            <a:ext cx="3108451" cy="2331543"/>
          </a:xfrm>
          <a:prstGeom prst="rect">
            <a:avLst/>
          </a:prstGeom>
          <a:noFill/>
          <a:ln w="9525">
            <a:noFill/>
            <a:miter lim="800000"/>
            <a:headEnd/>
            <a:tailEnd/>
          </a:ln>
        </p:spPr>
      </p:pic>
    </p:spTree>
    <p:extLst>
      <p:ext uri="{BB962C8B-B14F-4D97-AF65-F5344CB8AC3E}">
        <p14:creationId xmlns:p14="http://schemas.microsoft.com/office/powerpoint/2010/main" val="2744384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169460" y="5121852"/>
            <a:ext cx="10515600" cy="1325563"/>
          </a:xfrm>
        </p:spPr>
        <p:txBody>
          <a:bodyPr>
            <a:normAutofit/>
          </a:bodyPr>
          <a:lstStyle/>
          <a:p>
            <a:r>
              <a:rPr lang="en-GB" sz="2400" dirty="0" smtClean="0"/>
              <a:t>A big statue of Zeus was in a room inside the Temple</a:t>
            </a:r>
            <a:endParaRPr lang="en-GB" sz="2400" dirty="0"/>
          </a:p>
        </p:txBody>
      </p:sp>
      <p:pic>
        <p:nvPicPr>
          <p:cNvPr id="10243" name="Picture 5" descr="temp-zeus-plan2"/>
          <p:cNvPicPr>
            <a:picLocks noGrp="1" noChangeAspect="1" noChangeArrowheads="1"/>
          </p:cNvPicPr>
          <p:nvPr>
            <p:ph idx="4294967295"/>
          </p:nvPr>
        </p:nvPicPr>
        <p:blipFill>
          <a:blip r:embed="rId2" cstate="print"/>
          <a:srcRect/>
          <a:stretch>
            <a:fillRect/>
          </a:stretch>
        </p:blipFill>
        <p:spPr>
          <a:xfrm>
            <a:off x="448613" y="1570182"/>
            <a:ext cx="9397928" cy="3277033"/>
          </a:xfrm>
          <a:noFill/>
        </p:spPr>
      </p:pic>
      <p:sp>
        <p:nvSpPr>
          <p:cNvPr id="2" name="Rectangle 1"/>
          <p:cNvSpPr/>
          <p:nvPr/>
        </p:nvSpPr>
        <p:spPr>
          <a:xfrm>
            <a:off x="5041557" y="3468130"/>
            <a:ext cx="988540" cy="77435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2290618" y="3468130"/>
            <a:ext cx="2096655" cy="1925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473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697839" y="5861755"/>
            <a:ext cx="7931150" cy="1081087"/>
          </a:xfrm>
          <a:prstGeom prst="rect">
            <a:avLst/>
          </a:prstGeom>
          <a:noFill/>
          <a:ln w="9525">
            <a:noFill/>
            <a:miter lim="800000"/>
            <a:headEnd/>
            <a:tailEnd/>
          </a:ln>
        </p:spPr>
        <p:txBody>
          <a:bodyPr anchor="ctr"/>
          <a:lstStyle/>
          <a:p>
            <a:pPr algn="ctr"/>
            <a:r>
              <a:rPr lang="en-GB" sz="2400" dirty="0"/>
              <a:t>Pausanias V II.I-2,9</a:t>
            </a:r>
          </a:p>
        </p:txBody>
      </p:sp>
      <p:sp>
        <p:nvSpPr>
          <p:cNvPr id="11267" name="Rectangle 5"/>
          <p:cNvSpPr>
            <a:spLocks noChangeArrowheads="1"/>
          </p:cNvSpPr>
          <p:nvPr/>
        </p:nvSpPr>
        <p:spPr bwMode="auto">
          <a:xfrm>
            <a:off x="509047" y="443059"/>
            <a:ext cx="11397007" cy="5543550"/>
          </a:xfrm>
          <a:prstGeom prst="rect">
            <a:avLst/>
          </a:prstGeom>
          <a:noFill/>
          <a:ln w="9525">
            <a:noFill/>
            <a:miter lim="800000"/>
            <a:headEnd/>
            <a:tailEnd/>
          </a:ln>
        </p:spPr>
        <p:txBody>
          <a:bodyPr/>
          <a:lstStyle/>
          <a:p>
            <a:pPr>
              <a:lnSpc>
                <a:spcPct val="150000"/>
              </a:lnSpc>
              <a:spcBef>
                <a:spcPct val="20000"/>
              </a:spcBef>
            </a:pPr>
            <a:r>
              <a:rPr lang="en-GB" sz="2400" dirty="0" smtClean="0"/>
              <a:t>“The </a:t>
            </a:r>
            <a:r>
              <a:rPr lang="en-GB" sz="2400" dirty="0"/>
              <a:t>god is seated on a throne.  He is made of gold and ivory, and on his head is a wreath representing sprays of olive.  In his right hand stands a figure of Victory, also of gold and ivory … in his left hand is a sceptre, skilfully wrought from a variety of metals.  The bird perched on the sceptre is an eagle.  The sandals of the god are of gold, and so is his robe, which is decorated with animals and lilies.  The throne is adorned with gold, precious stones, ebony and ivory; it is painted and carved with figures … I know that the measurements of height and breadth of Zeus at Olympia have been recorded, but I cannot commend the men who took the measurements, for their information falls far short of the impression which the image makes on the spectator</a:t>
            </a:r>
            <a:r>
              <a:rPr lang="en-GB" sz="2400" dirty="0" smtClean="0"/>
              <a:t>.”</a:t>
            </a:r>
            <a:endParaRPr lang="en-GB" sz="2400" dirty="0"/>
          </a:p>
        </p:txBody>
      </p:sp>
    </p:spTree>
    <p:extLst>
      <p:ext uri="{BB962C8B-B14F-4D97-AF65-F5344CB8AC3E}">
        <p14:creationId xmlns:p14="http://schemas.microsoft.com/office/powerpoint/2010/main" val="962685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img002"/>
          <p:cNvPicPr>
            <a:picLocks noChangeAspect="1" noChangeArrowheads="1"/>
          </p:cNvPicPr>
          <p:nvPr/>
        </p:nvPicPr>
        <p:blipFill>
          <a:blip r:embed="rId2" cstate="print"/>
          <a:srcRect/>
          <a:stretch>
            <a:fillRect/>
          </a:stretch>
        </p:blipFill>
        <p:spPr bwMode="auto">
          <a:xfrm>
            <a:off x="1953957" y="1099495"/>
            <a:ext cx="3597275" cy="4922838"/>
          </a:xfrm>
          <a:prstGeom prst="rect">
            <a:avLst/>
          </a:prstGeom>
          <a:noFill/>
          <a:ln w="9525">
            <a:noFill/>
            <a:miter lim="800000"/>
            <a:headEnd/>
            <a:tailEnd/>
          </a:ln>
        </p:spPr>
      </p:pic>
      <p:pic>
        <p:nvPicPr>
          <p:cNvPr id="12291" name="Picture 7" descr="Statue_of_Zeus_at_Olympia"/>
          <p:cNvPicPr>
            <a:picLocks noChangeAspect="1" noChangeArrowheads="1"/>
          </p:cNvPicPr>
          <p:nvPr/>
        </p:nvPicPr>
        <p:blipFill>
          <a:blip r:embed="rId3" cstate="print"/>
          <a:srcRect/>
          <a:stretch>
            <a:fillRect/>
          </a:stretch>
        </p:blipFill>
        <p:spPr bwMode="auto">
          <a:xfrm>
            <a:off x="6383338" y="476251"/>
            <a:ext cx="3587750" cy="5851525"/>
          </a:xfrm>
          <a:prstGeom prst="rect">
            <a:avLst/>
          </a:prstGeom>
          <a:noFill/>
          <a:ln w="9525">
            <a:noFill/>
            <a:miter lim="800000"/>
            <a:headEnd/>
            <a:tailEnd/>
          </a:ln>
        </p:spPr>
      </p:pic>
      <p:sp>
        <p:nvSpPr>
          <p:cNvPr id="12292" name="Text Box 8"/>
          <p:cNvSpPr txBox="1">
            <a:spLocks noChangeArrowheads="1"/>
          </p:cNvSpPr>
          <p:nvPr/>
        </p:nvSpPr>
        <p:spPr bwMode="auto">
          <a:xfrm>
            <a:off x="428368" y="6143110"/>
            <a:ext cx="4909752" cy="461665"/>
          </a:xfrm>
          <a:prstGeom prst="rect">
            <a:avLst/>
          </a:prstGeom>
          <a:noFill/>
          <a:ln w="9525">
            <a:noFill/>
            <a:miter lim="800000"/>
            <a:headEnd/>
            <a:tailEnd/>
          </a:ln>
        </p:spPr>
        <p:txBody>
          <a:bodyPr wrap="square">
            <a:spAutoFit/>
          </a:bodyPr>
          <a:lstStyle/>
          <a:p>
            <a:pPr>
              <a:spcBef>
                <a:spcPct val="50000"/>
              </a:spcBef>
            </a:pPr>
            <a:r>
              <a:rPr lang="en-GB" sz="2400" dirty="0" smtClean="0"/>
              <a:t>Chryselephantine </a:t>
            </a:r>
            <a:r>
              <a:rPr lang="en-GB" sz="2400" dirty="0"/>
              <a:t>= ivory and gold</a:t>
            </a:r>
          </a:p>
        </p:txBody>
      </p:sp>
      <p:sp>
        <p:nvSpPr>
          <p:cNvPr id="2" name="TextBox 1"/>
          <p:cNvSpPr txBox="1"/>
          <p:nvPr/>
        </p:nvSpPr>
        <p:spPr>
          <a:xfrm>
            <a:off x="225512" y="0"/>
            <a:ext cx="5741773" cy="769441"/>
          </a:xfrm>
          <a:prstGeom prst="rect">
            <a:avLst/>
          </a:prstGeom>
          <a:noFill/>
        </p:spPr>
        <p:txBody>
          <a:bodyPr wrap="square" rtlCol="0">
            <a:spAutoFit/>
          </a:bodyPr>
          <a:lstStyle/>
          <a:p>
            <a:pPr>
              <a:spcBef>
                <a:spcPct val="50000"/>
              </a:spcBef>
            </a:pPr>
            <a:r>
              <a:rPr lang="en-GB" sz="4400" dirty="0">
                <a:latin typeface="+mj-lt"/>
              </a:rPr>
              <a:t>Cult statue of </a:t>
            </a:r>
            <a:r>
              <a:rPr lang="en-GB" sz="4400" dirty="0" smtClean="0">
                <a:latin typeface="+mj-lt"/>
              </a:rPr>
              <a:t>Zeus</a:t>
            </a:r>
            <a:endParaRPr lang="en-GB" sz="4400" dirty="0">
              <a:latin typeface="+mj-lt"/>
            </a:endParaRPr>
          </a:p>
        </p:txBody>
      </p:sp>
    </p:spTree>
    <p:extLst>
      <p:ext uri="{BB962C8B-B14F-4D97-AF65-F5344CB8AC3E}">
        <p14:creationId xmlns:p14="http://schemas.microsoft.com/office/powerpoint/2010/main" val="380912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GB" dirty="0" smtClean="0"/>
              <a:t>Statue of Nike</a:t>
            </a:r>
          </a:p>
        </p:txBody>
      </p:sp>
      <p:pic>
        <p:nvPicPr>
          <p:cNvPr id="51203" name="Picture 8" descr="Olympia_014"/>
          <p:cNvPicPr>
            <a:picLocks noGrp="1" noChangeAspect="1" noChangeArrowheads="1"/>
          </p:cNvPicPr>
          <p:nvPr>
            <p:ph idx="4294967295"/>
          </p:nvPr>
        </p:nvPicPr>
        <p:blipFill>
          <a:blip r:embed="rId2" cstate="print"/>
          <a:srcRect/>
          <a:stretch>
            <a:fillRect/>
          </a:stretch>
        </p:blipFill>
        <p:spPr>
          <a:xfrm>
            <a:off x="3431704" y="1340769"/>
            <a:ext cx="3995738" cy="5329237"/>
          </a:xfrm>
          <a:noFill/>
        </p:spPr>
      </p:pic>
    </p:spTree>
    <p:extLst>
      <p:ext uri="{BB962C8B-B14F-4D97-AF65-F5344CB8AC3E}">
        <p14:creationId xmlns:p14="http://schemas.microsoft.com/office/powerpoint/2010/main" val="389985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idx="4294967295"/>
          </p:nvPr>
        </p:nvSpPr>
        <p:spPr/>
        <p:txBody>
          <a:bodyPr>
            <a:normAutofit/>
          </a:bodyPr>
          <a:lstStyle/>
          <a:p>
            <a:pPr eaLnBrk="1" hangingPunct="1"/>
            <a:endParaRPr lang="en-GB" sz="4000" dirty="0"/>
          </a:p>
        </p:txBody>
      </p:sp>
      <p:pic>
        <p:nvPicPr>
          <p:cNvPr id="52227" name="Picture 9" descr="Nike"/>
          <p:cNvPicPr>
            <a:picLocks noGrp="1" noChangeAspect="1" noChangeArrowheads="1"/>
          </p:cNvPicPr>
          <p:nvPr>
            <p:ph sz="half" idx="4294967295"/>
          </p:nvPr>
        </p:nvPicPr>
        <p:blipFill>
          <a:blip r:embed="rId2" cstate="print"/>
          <a:srcRect/>
          <a:stretch>
            <a:fillRect/>
          </a:stretch>
        </p:blipFill>
        <p:spPr>
          <a:xfrm>
            <a:off x="3349728" y="2110233"/>
            <a:ext cx="2713084" cy="4041276"/>
          </a:xfrm>
          <a:noFill/>
        </p:spPr>
      </p:pic>
      <p:pic>
        <p:nvPicPr>
          <p:cNvPr id="52228" name="Picture 10" descr="nike reconstruction"/>
          <p:cNvPicPr>
            <a:picLocks noGrp="1" noChangeAspect="1" noChangeArrowheads="1"/>
          </p:cNvPicPr>
          <p:nvPr>
            <p:ph sz="half" idx="4294967295"/>
          </p:nvPr>
        </p:nvPicPr>
        <p:blipFill>
          <a:blip r:embed="rId3" cstate="print"/>
          <a:srcRect/>
          <a:stretch>
            <a:fillRect/>
          </a:stretch>
        </p:blipFill>
        <p:spPr>
          <a:xfrm>
            <a:off x="6168008" y="2110233"/>
            <a:ext cx="931862" cy="4525962"/>
          </a:xfrm>
          <a:noFill/>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9235" b="16750"/>
          <a:stretch/>
        </p:blipFill>
        <p:spPr>
          <a:xfrm rot="5400000">
            <a:off x="-850032" y="2761827"/>
            <a:ext cx="4724400" cy="3024336"/>
          </a:xfrm>
          <a:prstGeom prst="rect">
            <a:avLst/>
          </a:prstGeom>
        </p:spPr>
      </p:pic>
      <p:pic>
        <p:nvPicPr>
          <p:cNvPr id="6" name="Picture 6" descr="reconstruction of nike"/>
          <p:cNvPicPr>
            <a:picLocks noChangeAspect="1" noChangeArrowheads="1"/>
          </p:cNvPicPr>
          <p:nvPr/>
        </p:nvPicPr>
        <p:blipFill>
          <a:blip r:embed="rId5" cstate="print"/>
          <a:srcRect/>
          <a:stretch>
            <a:fillRect/>
          </a:stretch>
        </p:blipFill>
        <p:spPr>
          <a:xfrm>
            <a:off x="7205066" y="2487778"/>
            <a:ext cx="4762827" cy="3572434"/>
          </a:xfrm>
          <a:prstGeom prst="rect">
            <a:avLst/>
          </a:prstGeom>
          <a:noFill/>
        </p:spPr>
      </p:pic>
    </p:spTree>
    <p:extLst>
      <p:ext uri="{BB962C8B-B14F-4D97-AF65-F5344CB8AC3E}">
        <p14:creationId xmlns:p14="http://schemas.microsoft.com/office/powerpoint/2010/main" val="4034653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211</Words>
  <Application>Microsoft Office PowerPoint</Application>
  <PresentationFormat>Widescreen</PresentationFormat>
  <Paragraphs>15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Sanctuary of Zeus at Olympia</vt:lpstr>
      <vt:lpstr>PowerPoint Presentation</vt:lpstr>
      <vt:lpstr>Temple of Zeus</vt:lpstr>
      <vt:lpstr>A big statue of Zeus was in a room inside the Temple</vt:lpstr>
      <vt:lpstr>PowerPoint Presentation</vt:lpstr>
      <vt:lpstr>PowerPoint Presentation</vt:lpstr>
      <vt:lpstr>Statue of Nike</vt:lpstr>
      <vt:lpstr>PowerPoint Presentation</vt:lpstr>
      <vt:lpstr>PowerPoint Presentation</vt:lpstr>
      <vt:lpstr>PowerPoint Presentation</vt:lpstr>
      <vt:lpstr>Stadium</vt:lpstr>
      <vt:lpstr>Judges’ Seats</vt:lpstr>
      <vt:lpstr>Starting Line</vt:lpstr>
      <vt:lpstr>Hippodrome</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Waite</dc:creator>
  <cp:lastModifiedBy>Sally Waite</cp:lastModifiedBy>
  <cp:revision>17</cp:revision>
  <cp:lastPrinted>2016-06-13T20:40:21Z</cp:lastPrinted>
  <dcterms:created xsi:type="dcterms:W3CDTF">2016-06-09T10:29:28Z</dcterms:created>
  <dcterms:modified xsi:type="dcterms:W3CDTF">2019-10-17T12:10:38Z</dcterms:modified>
</cp:coreProperties>
</file>